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3"/>
  </p:notesMasterIdLst>
  <p:sldIdLst>
    <p:sldId id="256" r:id="rId2"/>
    <p:sldId id="323" r:id="rId3"/>
    <p:sldId id="325" r:id="rId4"/>
    <p:sldId id="326" r:id="rId5"/>
    <p:sldId id="343" r:id="rId6"/>
    <p:sldId id="347" r:id="rId7"/>
    <p:sldId id="348" r:id="rId8"/>
    <p:sldId id="349" r:id="rId9"/>
    <p:sldId id="352" r:id="rId10"/>
    <p:sldId id="360" r:id="rId11"/>
    <p:sldId id="344" r:id="rId12"/>
    <p:sldId id="345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27" r:id="rId21"/>
    <p:sldId id="328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6" r:id="rId31"/>
    <p:sldId id="291" r:id="rId3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a Czerniec" initials="E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  <a:srgbClr val="3892AD"/>
    <a:srgbClr val="002D5B"/>
    <a:srgbClr val="071A30"/>
    <a:srgbClr val="D0D8E8"/>
    <a:srgbClr val="6666FF"/>
    <a:srgbClr val="2B7085"/>
    <a:srgbClr val="9FC9E5"/>
    <a:srgbClr val="0089B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6" autoAdjust="0"/>
    <p:restoredTop sz="86357" autoAdjust="0"/>
  </p:normalViewPr>
  <p:slideViewPr>
    <p:cSldViewPr>
      <p:cViewPr>
        <p:scale>
          <a:sx n="80" d="100"/>
          <a:sy n="80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1B320-AA4F-41F5-A2CD-BDB6A4701B54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64AE-1016-431A-832F-4AEEE4377C6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mwg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E64AE-1016-431A-832F-4AEEE4377C6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15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94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656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9889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755552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92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639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14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1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634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5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91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27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859216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1791D-E769-4AA8-A406-9E1955623DE6}" type="datetimeFigureOut">
              <a:rPr lang="pl-PL" smtClean="0"/>
              <a:pPr/>
              <a:t>2016-10-31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D7840-DD93-4E1F-9A7C-F388E513D903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26" name="Picture 2" descr="E:\Loga\ASM\ASM_20lat_TP_400px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280"/>
            <a:ext cx="2441994" cy="4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 userDrawn="1"/>
        </p:nvSpPr>
        <p:spPr>
          <a:xfrm>
            <a:off x="0" y="0"/>
            <a:ext cx="611560" cy="68580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 userDrawn="1"/>
        </p:nvSpPr>
        <p:spPr>
          <a:xfrm>
            <a:off x="611560" y="6525344"/>
            <a:ext cx="8532440" cy="332656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www.asm-poland.com.pl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7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small" baseline="0">
          <a:solidFill>
            <a:srgbClr val="002D5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rgbClr val="002D5B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3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0" y="-1"/>
            <a:ext cx="9144001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i="1" dirty="0"/>
              <a:t>„Badanie jest współfinansowane ze środków Funduszu Pracy w ramach </a:t>
            </a:r>
            <a:endParaRPr lang="pl-PL" dirty="0"/>
          </a:p>
          <a:p>
            <a:r>
              <a:rPr lang="pl-PL" i="1" dirty="0"/>
              <a:t>Krajowego Funduszu Szkoleniowego”.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4" t="17199" b="657"/>
          <a:stretch/>
        </p:blipFill>
        <p:spPr>
          <a:xfrm>
            <a:off x="611561" y="0"/>
            <a:ext cx="8540976" cy="30269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1" y="3861048"/>
            <a:ext cx="853243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Badanie efektywności </a:t>
            </a:r>
            <a:r>
              <a:rPr lang="pl-PL" sz="2800" b="1" dirty="0"/>
              <a:t>wsparcia finansowanego z Krajowego Funduszu Szkoleniowego (KFS) w roku 2015 i </a:t>
            </a:r>
            <a:r>
              <a:rPr lang="pl-PL" sz="2800" b="1" dirty="0" err="1"/>
              <a:t>I</a:t>
            </a:r>
            <a:r>
              <a:rPr lang="pl-PL" sz="2800" b="1" dirty="0"/>
              <a:t> połowy roku 2016 w województwie </a:t>
            </a:r>
            <a:r>
              <a:rPr lang="pl-PL" sz="2800" b="1" dirty="0" smtClean="0"/>
              <a:t>dolnośląskim</a:t>
            </a: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2800" b="1" dirty="0"/>
              <a:t/>
            </a:r>
            <a:br>
              <a:rPr lang="pl-PL" sz="2800" b="1" dirty="0"/>
            </a:br>
            <a:r>
              <a:rPr lang="pl-PL" sz="1300" i="1" dirty="0" smtClean="0">
                <a:solidFill>
                  <a:schemeClr val="tx1"/>
                </a:solidFill>
                <a:latin typeface="+mn-lt"/>
              </a:rPr>
              <a:t>„Badanie jest współfinansowane ze środków Funduszu Pracy </a:t>
            </a:r>
            <a:br>
              <a:rPr lang="pl-PL" sz="1300" i="1" dirty="0" smtClean="0">
                <a:solidFill>
                  <a:schemeClr val="tx1"/>
                </a:solidFill>
                <a:latin typeface="+mn-lt"/>
              </a:rPr>
            </a:br>
            <a:r>
              <a:rPr lang="pl-PL" sz="1300" i="1" dirty="0" smtClean="0">
                <a:solidFill>
                  <a:schemeClr val="tx1"/>
                </a:solidFill>
                <a:latin typeface="+mn-lt"/>
              </a:rPr>
              <a:t>w ramach Krajowego Funduszu Szkoleniowego”</a:t>
            </a:r>
            <a:r>
              <a:rPr lang="pl-PL" sz="2800" dirty="0"/>
              <a:t/>
            </a:r>
            <a:br>
              <a:rPr lang="pl-PL" sz="2800" dirty="0"/>
            </a:br>
            <a:endParaRPr lang="pl-PL" sz="3200" b="1" dirty="0"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050" name="Picture 2" descr="E:\Loga\ASM\ASM_20lat_T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13489"/>
            <a:ext cx="6767380" cy="1358938"/>
          </a:xfrm>
          <a:prstGeom prst="rect">
            <a:avLst/>
          </a:prstGeom>
          <a:noFill/>
          <a:effectLst>
            <a:glow rad="660400">
              <a:schemeClr val="bg1">
                <a:alpha val="6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rostokąt 14"/>
          <p:cNvSpPr/>
          <p:nvPr/>
        </p:nvSpPr>
        <p:spPr>
          <a:xfrm>
            <a:off x="611561" y="6539181"/>
            <a:ext cx="8540976" cy="318819"/>
          </a:xfrm>
          <a:prstGeom prst="rect">
            <a:avLst/>
          </a:prstGeom>
          <a:solidFill>
            <a:srgbClr val="002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         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11561" y="6488668"/>
            <a:ext cx="85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Więcej niż agencja badawcza</a:t>
            </a:r>
            <a:endParaRPr lang="pl-PL" dirty="0">
              <a:solidFill>
                <a:schemeClr val="bg1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0" y="0"/>
            <a:ext cx="611561" cy="6858000"/>
          </a:xfrm>
          <a:prstGeom prst="rect">
            <a:avLst/>
          </a:pr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827584" y="404664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b="1" i="1" dirty="0">
                <a:solidFill>
                  <a:srgbClr val="002D5B"/>
                </a:solidFill>
              </a:rPr>
              <a:t>Rozwijamy innowacyjne technologie gromadzenia </a:t>
            </a:r>
            <a:r>
              <a:rPr lang="pl-PL" sz="1000" b="1" i="1" dirty="0" smtClean="0">
                <a:solidFill>
                  <a:srgbClr val="002D5B"/>
                </a:solidFill>
              </a:rPr>
              <a:t>i </a:t>
            </a:r>
            <a:r>
              <a:rPr lang="pl-PL" sz="1000" b="1" i="1" dirty="0">
                <a:solidFill>
                  <a:srgbClr val="002D5B"/>
                </a:solidFill>
              </a:rPr>
              <a:t>analizy </a:t>
            </a:r>
            <a:r>
              <a:rPr lang="pl-PL" sz="1000" b="1" i="1" dirty="0" smtClean="0">
                <a:solidFill>
                  <a:srgbClr val="002D5B"/>
                </a:solidFill>
              </a:rPr>
              <a:t>danych</a:t>
            </a:r>
          </a:p>
          <a:p>
            <a:endParaRPr lang="pl-PL" sz="1000" b="1" i="1" dirty="0">
              <a:solidFill>
                <a:srgbClr val="002D5B"/>
              </a:solidFill>
            </a:endParaRPr>
          </a:p>
          <a:p>
            <a:r>
              <a:rPr lang="pl-PL" sz="1000" b="1" i="1" dirty="0">
                <a:solidFill>
                  <a:srgbClr val="002D5B"/>
                </a:solidFill>
              </a:rPr>
              <a:t>Z wielu źródeł informacji wybieramy te, które pozwolą zrozumieć zależności gwarantujące sukces naszych </a:t>
            </a:r>
            <a:r>
              <a:rPr lang="pl-PL" sz="1000" b="1" i="1" dirty="0" smtClean="0">
                <a:solidFill>
                  <a:srgbClr val="002D5B"/>
                </a:solidFill>
              </a:rPr>
              <a:t>klientów</a:t>
            </a:r>
            <a:endParaRPr lang="pl-PL" sz="1000" i="1" dirty="0">
              <a:solidFill>
                <a:srgbClr val="002D5B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 rot="16200000">
            <a:off x="7523874" y="1340314"/>
            <a:ext cx="279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8BB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www.asm-poland.com.pl</a:t>
            </a:r>
            <a:endParaRPr lang="pl-PL" dirty="0">
              <a:solidFill>
                <a:srgbClr val="008BB0"/>
              </a:solidFill>
            </a:endParaRPr>
          </a:p>
        </p:txBody>
      </p:sp>
      <p:pic>
        <p:nvPicPr>
          <p:cNvPr id="1026" name="Obraz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9" y="5197574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31" y="5445224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Urzędnicy mieli podzielone zdania na temat:</a:t>
            </a:r>
          </a:p>
          <a:p>
            <a:pPr lvl="2">
              <a:buFontTx/>
              <a:buChar char="-"/>
            </a:pPr>
            <a:r>
              <a:rPr lang="pl-PL" b="1" dirty="0"/>
              <a:t>konieczności utrzymania pracownika przez określony czas od momentu zakończenia przez niego udziału </a:t>
            </a:r>
            <a:r>
              <a:rPr lang="pl-PL" b="1" dirty="0" smtClean="0"/>
              <a:t>w </a:t>
            </a:r>
            <a:r>
              <a:rPr lang="pl-PL" b="1" dirty="0"/>
              <a:t>formach wsparcia finansowanych z </a:t>
            </a:r>
            <a:r>
              <a:rPr lang="pl-PL" b="1" dirty="0" smtClean="0"/>
              <a:t>KFS;</a:t>
            </a:r>
          </a:p>
          <a:p>
            <a:pPr lvl="2">
              <a:buFontTx/>
              <a:buChar char="-"/>
            </a:pPr>
            <a:r>
              <a:rPr lang="pl-PL" b="1" dirty="0" smtClean="0"/>
              <a:t>możliwości </a:t>
            </a:r>
            <a:r>
              <a:rPr lang="pl-PL" b="1" dirty="0"/>
              <a:t>finansowania </a:t>
            </a:r>
            <a:r>
              <a:rPr lang="pl-PL" b="1" dirty="0"/>
              <a:t>z KFS szkoleń i kursów związanych </a:t>
            </a:r>
            <a:r>
              <a:rPr lang="pl-PL" b="1" dirty="0"/>
              <a:t>z </a:t>
            </a:r>
            <a:r>
              <a:rPr lang="pl-PL" b="1" dirty="0"/>
              <a:t>umiejętnościami miękkimi, </a:t>
            </a:r>
          </a:p>
          <a:p>
            <a:pPr lvl="2">
              <a:buFontTx/>
              <a:buChar char="-"/>
            </a:pPr>
            <a:endParaRPr lang="pl-PL" sz="1800" dirty="0" smtClean="0"/>
          </a:p>
          <a:p>
            <a:pPr lvl="2">
              <a:buFontTx/>
              <a:buChar char="-"/>
            </a:pPr>
            <a:endParaRPr lang="pl-PL" sz="2400" b="1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Wyniki badania – dane od pracodawców</a:t>
            </a:r>
            <a:endParaRPr lang="pl-PL" b="1" dirty="0"/>
          </a:p>
        </p:txBody>
      </p:sp>
      <p:pic>
        <p:nvPicPr>
          <p:cNvPr id="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7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Pracodawcy przystępując do KFS mieli na </a:t>
            </a:r>
            <a:r>
              <a:rPr lang="pl-PL" sz="1800" dirty="0"/>
              <a:t>względzie przede wszystkim </a:t>
            </a:r>
            <a:r>
              <a:rPr lang="pl-PL" sz="2400" b="1" dirty="0"/>
              <a:t>zwiększenie swojego potencjału rozwojowego</a:t>
            </a:r>
            <a:r>
              <a:rPr lang="pl-PL" sz="1800" dirty="0"/>
              <a:t>, ale też </a:t>
            </a:r>
            <a:r>
              <a:rPr lang="pl-PL" sz="2400" b="1" dirty="0"/>
              <a:t>poprawę funkcjonowania i organizacji firm</a:t>
            </a:r>
            <a:r>
              <a:rPr lang="pl-PL" sz="1800" dirty="0"/>
              <a:t>. </a:t>
            </a:r>
            <a:endParaRPr lang="pl-PL" sz="1800" dirty="0" smtClean="0"/>
          </a:p>
          <a:p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825528" cy="2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2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7,2% badanych pracodawców zadeklarowało, że </a:t>
            </a:r>
            <a:r>
              <a:rPr lang="pl-PL" sz="1800" dirty="0"/>
              <a:t>podczas składania wniosków o dofinansowanie </a:t>
            </a:r>
            <a:r>
              <a:rPr lang="pl-PL" sz="2400" b="1" dirty="0"/>
              <a:t>napotkali na jakiekolwiek trudności</a:t>
            </a:r>
            <a:r>
              <a:rPr lang="pl-PL" sz="1800" dirty="0"/>
              <a:t>. 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/>
              <a:t>Podstawową trudnością było złożenie wniosku nie zawierającego braków, częściej </a:t>
            </a:r>
            <a:r>
              <a:rPr lang="pl-PL" sz="2400" b="1" dirty="0"/>
              <a:t>formalnych</a:t>
            </a:r>
            <a:r>
              <a:rPr lang="pl-PL" sz="1800" dirty="0"/>
              <a:t>, ale także </a:t>
            </a:r>
            <a:r>
              <a:rPr lang="pl-PL" sz="2400" b="1" dirty="0"/>
              <a:t>merytorycznych</a:t>
            </a:r>
            <a:r>
              <a:rPr lang="pl-PL" sz="1800" dirty="0"/>
              <a:t>. 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Wskazywano </a:t>
            </a:r>
            <a:r>
              <a:rPr lang="pl-PL" sz="1800" dirty="0"/>
              <a:t>także na </a:t>
            </a:r>
            <a:r>
              <a:rPr lang="pl-PL" sz="2400" b="1" dirty="0"/>
              <a:t>dużą liczbę dokumentów</a:t>
            </a:r>
            <a:r>
              <a:rPr lang="pl-PL" sz="1800" dirty="0"/>
              <a:t>, jakie trzeba było złożyć oraz spełnić formalności, aby uzyskać dofinansowanie. </a:t>
            </a: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6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Podstawową formą wykorzystywaną przez firmy były </a:t>
            </a:r>
            <a:r>
              <a:rPr lang="pl-PL" sz="2400" b="1" dirty="0"/>
              <a:t>kursy i szkolenia</a:t>
            </a:r>
            <a:r>
              <a:rPr lang="pl-PL" sz="1800" dirty="0"/>
              <a:t>, na które zdecydowało się generalnie ponad 90% firm uczestniczących w badaniu.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26" y="2637403"/>
            <a:ext cx="5761037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Struktura tematów szkoleń i kursów </a:t>
            </a:r>
            <a:r>
              <a:rPr lang="pl-PL" sz="1800" dirty="0"/>
              <a:t>jest pochodną struktury branżowej </a:t>
            </a:r>
            <a:r>
              <a:rPr lang="pl-PL" sz="1800" dirty="0" smtClean="0"/>
              <a:t>firm. Najczęściej wymieniano: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prawno-podatkowe, </a:t>
            </a:r>
            <a:r>
              <a:rPr lang="pl-PL" sz="2000" b="1" dirty="0" smtClean="0"/>
              <a:t>kadrowo-płacowe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uprawnienia </a:t>
            </a:r>
            <a:r>
              <a:rPr lang="pl-PL" sz="2000" b="1" dirty="0"/>
              <a:t>zawodowe (prawo jazdy, obsługa sprzętu, elektryczne, mistrzowskie</a:t>
            </a:r>
            <a:r>
              <a:rPr lang="pl-PL" sz="2000" b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medyczne (lekarskie, pielęgniarskie, laboratoryjne</a:t>
            </a:r>
            <a:r>
              <a:rPr lang="pl-PL" sz="2000" b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szkolenia zawodowe (</a:t>
            </a:r>
            <a:r>
              <a:rPr lang="pl-PL" sz="2000" b="1" dirty="0" err="1"/>
              <a:t>braffiting</a:t>
            </a:r>
            <a:r>
              <a:rPr lang="pl-PL" sz="2000" b="1" dirty="0"/>
              <a:t>, </a:t>
            </a:r>
            <a:r>
              <a:rPr lang="pl-PL" sz="2000" b="1" dirty="0" err="1"/>
              <a:t>decoupage</a:t>
            </a:r>
            <a:r>
              <a:rPr lang="pl-PL" sz="2000" b="1" dirty="0"/>
              <a:t>, fryzjerstwo, fotografia, geodezyjne, motoryzacyjne, mechaniczne, budowlane</a:t>
            </a:r>
            <a:r>
              <a:rPr lang="pl-PL" sz="2000" b="1" dirty="0" smtClean="0"/>
              <a:t>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j</a:t>
            </a:r>
            <a:r>
              <a:rPr lang="pl-PL" sz="2000" b="1" dirty="0" smtClean="0"/>
              <a:t>ęzykowe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pl-PL" sz="2000" b="1" dirty="0"/>
              <a:t>sprzedażowo-marketingowe, obsługa </a:t>
            </a:r>
            <a:r>
              <a:rPr lang="pl-PL" sz="2000" b="1" dirty="0" smtClean="0"/>
              <a:t>klienta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pl-PL" sz="1800" dirty="0" smtClean="0"/>
          </a:p>
          <a:p>
            <a:pPr lvl="1">
              <a:buFont typeface="Wingdings" panose="05000000000000000000" pitchFamily="2" charset="2"/>
              <a:buChar char="q"/>
            </a:pPr>
            <a:endParaRPr lang="pl-PL" sz="14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Wsparcie finansowane z KFS najczęściej otrzymywali </a:t>
            </a:r>
            <a:r>
              <a:rPr lang="pl-PL" sz="2400" b="1" dirty="0"/>
              <a:t>szeregowi pracownicy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5757"/>
            <a:ext cx="57610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543050"/>
            <a:ext cx="7787208" cy="4583113"/>
          </a:xfrm>
        </p:spPr>
        <p:txBody>
          <a:bodyPr>
            <a:normAutofit/>
          </a:bodyPr>
          <a:lstStyle/>
          <a:p>
            <a:r>
              <a:rPr lang="pl-PL" sz="1800" dirty="0"/>
              <a:t>W kontekście oceny efektywności udzielonego wsparcia należy wskazać, że zostało ono </a:t>
            </a:r>
            <a:r>
              <a:rPr lang="pl-PL" sz="2400" b="1" dirty="0" smtClean="0"/>
              <a:t>ocenione </a:t>
            </a:r>
            <a:r>
              <a:rPr lang="pl-PL" sz="2400" b="1" dirty="0"/>
              <a:t>pozytywnie</a:t>
            </a:r>
            <a:r>
              <a:rPr lang="pl-PL" sz="1800" dirty="0"/>
              <a:t>. 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/>
              <a:t>81,6% badanych oceniło nabyte przez pracowników kompetencje </a:t>
            </a:r>
            <a:r>
              <a:rPr lang="pl-PL" sz="2400" b="1" dirty="0"/>
              <a:t>bardzo dobrze</a:t>
            </a:r>
            <a:r>
              <a:rPr lang="pl-PL" sz="1800" dirty="0" smtClean="0"/>
              <a:t>, a 16,4% </a:t>
            </a:r>
            <a:r>
              <a:rPr lang="pl-PL" sz="2400" b="1" dirty="0"/>
              <a:t>dobrze</a:t>
            </a:r>
            <a:r>
              <a:rPr lang="pl-PL" sz="18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 smtClean="0"/>
              <a:t>Za najbardziej skuteczne formy wsparcia uznano </a:t>
            </a:r>
            <a:r>
              <a:rPr lang="pl-PL" sz="2400" b="1" dirty="0"/>
              <a:t>kursy i szkolenia</a:t>
            </a:r>
            <a:r>
              <a:rPr lang="pl-PL" sz="1800" dirty="0" smtClean="0"/>
              <a:t>.</a:t>
            </a:r>
          </a:p>
          <a:p>
            <a:endParaRPr lang="pl-PL" sz="1800" dirty="0" smtClean="0"/>
          </a:p>
          <a:p>
            <a:r>
              <a:rPr lang="pl-PL" sz="1800" dirty="0"/>
              <a:t>U 94,6% pracodawców wszyscy pracownicy, którzy skorzystali ze wsparcia KFS, </a:t>
            </a:r>
            <a:r>
              <a:rPr lang="pl-PL" sz="2400" b="1" dirty="0"/>
              <a:t>nadal pracują</a:t>
            </a:r>
            <a:r>
              <a:rPr lang="pl-PL" sz="1800" dirty="0"/>
              <a:t>.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endParaRPr lang="pl-PL" sz="1800" dirty="0" smtClean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Najczęściej wymienianą korzyścią, jaką uzyskali pracodawcy, dzięki środkom KFS było </a:t>
            </a:r>
            <a:r>
              <a:rPr lang="pl-PL" sz="2400" b="1" dirty="0"/>
              <a:t>zwiększenie wiedzy i kwalifikacji </a:t>
            </a:r>
            <a:r>
              <a:rPr lang="pl-PL" sz="2400" b="1" dirty="0"/>
              <a:t>pracowników</a:t>
            </a:r>
            <a:r>
              <a:rPr lang="pl-PL" sz="1800" dirty="0" smtClean="0"/>
              <a:t>.</a:t>
            </a:r>
          </a:p>
          <a:p>
            <a:pPr marL="0" indent="0">
              <a:buNone/>
            </a:pPr>
            <a:endParaRPr lang="pl-PL" sz="1800" dirty="0" smtClean="0"/>
          </a:p>
          <a:p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25" y="2718379"/>
            <a:ext cx="57610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000" b="1" dirty="0">
                <a:ea typeface="+mn-ea"/>
                <a:cs typeface="+mn-cs"/>
              </a:rPr>
              <a:t/>
            </a:r>
            <a:br>
              <a:rPr lang="pl-PL" sz="2000" b="1" dirty="0">
                <a:ea typeface="+mn-ea"/>
                <a:cs typeface="+mn-cs"/>
              </a:rPr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836712"/>
            <a:ext cx="7787208" cy="5289451"/>
          </a:xfrm>
        </p:spPr>
        <p:txBody>
          <a:bodyPr>
            <a:normAutofit/>
          </a:bodyPr>
          <a:lstStyle/>
          <a:p>
            <a:r>
              <a:rPr lang="pl-PL" sz="1800" dirty="0"/>
              <a:t>Najczęstszym efektem skorzystania ze środków KFS było </a:t>
            </a:r>
            <a:r>
              <a:rPr lang="pl-PL" sz="2400" b="1" dirty="0"/>
              <a:t>rozwinięcie przez firmy oferty produktowej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43051"/>
            <a:ext cx="5030814" cy="439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Założenia badania</a:t>
            </a:r>
            <a:endParaRPr lang="pl-PL" b="1" dirty="0"/>
          </a:p>
        </p:txBody>
      </p:sp>
      <p:pic>
        <p:nvPicPr>
          <p:cNvPr id="5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8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Wnioski i rekomendacje</a:t>
            </a:r>
            <a:endParaRPr lang="pl-PL" b="1" dirty="0"/>
          </a:p>
        </p:txBody>
      </p:sp>
      <p:pic>
        <p:nvPicPr>
          <p:cNvPr id="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1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Wsparcie finansowane ze środków KFS dotyczyło najczęściej pozyskania przez pracowników wiedzy </a:t>
            </a:r>
            <a:r>
              <a:rPr lang="pl-PL" sz="1600" dirty="0" smtClean="0"/>
              <a:t>i </a:t>
            </a:r>
            <a:r>
              <a:rPr lang="pl-PL" sz="1600" dirty="0"/>
              <a:t>umiejętności praktycznych związanych z zajmowanym stanowiskiem. Jednak przedmiotem kursów, szkoleń czy studiów był szeroki zakres tematów: od technicznych, specjalistycznych, po obsługę komputera, naukę języków, organizację pracy czy umiejętności interpersonalne. Zdecydowana większość form wsparcia to kursy i szkolenia. Ich zakres tematyczny był bardzo szeroki i zależał od rodzaju działalności przedsiębiorstwa. </a:t>
            </a:r>
            <a:endParaRPr lang="pl-PL" sz="1600" dirty="0" smtClean="0"/>
          </a:p>
          <a:p>
            <a:endParaRPr lang="pl-PL" sz="1600" dirty="0" smtClean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informować i promować KFS wśród przedsiębiorstw z różnych branż, aby zainteresować ich funduszem i umożliwić im zawnioskowania </a:t>
            </a:r>
            <a:br>
              <a:rPr lang="pl-PL" sz="1600" b="1" dirty="0"/>
            </a:br>
            <a:r>
              <a:rPr lang="pl-PL" sz="1600" b="1" dirty="0"/>
              <a:t>o dostosowane do ich potrzeb wsparcie. Należy informować pracodawców, że KFS zapewnia dużą dowolność w wyborze obszaru tematycznego i formy wsparcia, tak aby w największym stopniu to pracodawca samodzielnie decydował jakie wsparcie będzie dla niego najskuteczniejsze.</a:t>
            </a:r>
          </a:p>
          <a:p>
            <a:endParaRPr lang="pl-PL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2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 roku 2015 nie udało się wykorzystać wszystkich środków z KFS. Wynikało to przede wszystkim </a:t>
            </a:r>
            <a:r>
              <a:rPr lang="pl-PL" sz="1600" dirty="0" smtClean="0"/>
              <a:t>z </a:t>
            </a:r>
            <a:r>
              <a:rPr lang="pl-PL" sz="1600" dirty="0"/>
              <a:t>zastosowanego ograniczenia wiekowego polegającego na przeznaczaniu dofinansowania dla pracowników w wieku 45+ oraz napotkanych trudności.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w przyszłości dołożyć wszelkich starań, aby jak największa ilość wnioskujących pracodawców otrzymała ostatecznie dofinansowanie. Przede wszystkim należy zwiększyć ilość spotkań i konsultacji z pracodawcami, celem wyjaśnienia ich ewentualnych wątpliwości i pytań, ale także nie stosować preferencji wobec określonych grup pracowników. Zasadne wydaje się, aby podstawowym kryterium była użyteczność danego wsparcia dla przedsiębiorstw. </a:t>
            </a:r>
            <a:r>
              <a:rPr lang="pl-PL" sz="1600" b="1" dirty="0" smtClean="0"/>
              <a:t>W </a:t>
            </a:r>
            <a:r>
              <a:rPr lang="pl-PL" sz="1600" b="1" dirty="0"/>
              <a:t>sytuacji pojawienia się potrzeb w zakresie preferencji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stosunku do określonych grup pracowników (wyodrębnianych wg wieku, płci czy posiadania niepełnosprawności) proponuje się stosowanie preferencji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postaci dodatkowych punktów </a:t>
            </a:r>
            <a:r>
              <a:rPr lang="pl-PL" sz="1600" b="1" dirty="0" smtClean="0"/>
              <a:t>w </a:t>
            </a:r>
            <a:r>
              <a:rPr lang="pl-PL" sz="1600" b="1" dirty="0"/>
              <a:t>ocenie.</a:t>
            </a:r>
          </a:p>
          <a:p>
            <a:endParaRPr lang="pl-PL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Trudności w realizacji działań KFS dotyczyły przede wszystkim procedur związanych </a:t>
            </a:r>
            <a:r>
              <a:rPr lang="pl-PL" sz="1600" dirty="0" smtClean="0"/>
              <a:t>z </a:t>
            </a:r>
            <a:r>
              <a:rPr lang="pl-PL" sz="1600" dirty="0"/>
              <a:t>aplikowaniem o środki, oceną wniosków, kontrolą i oceną efektywności wsparcia. Rekomenduje się podjąć działania zmierzające ku zastosowaniu jak najbardziej ujednoliconych procedur, obowiązujących we wszystkich urzędach pracy. W tym stworzenie jednego wzoru wniosku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 </a:t>
            </a:r>
            <a:r>
              <a:rPr lang="pl-PL" sz="1600" dirty="0"/>
              <a:t>dofinansowanie oraz załączników do wniosku, </a:t>
            </a:r>
            <a:r>
              <a:rPr lang="pl-PL" sz="1600" dirty="0" smtClean="0"/>
              <a:t>w </a:t>
            </a:r>
            <a:r>
              <a:rPr lang="pl-PL" sz="1600" dirty="0"/>
              <a:t>tym wzoru umowy. Należy także rozważyć utworzenie jednej instrukcji dla urzędników z PUP, aby wszyscy mieli jednakowe wytyczne podczas procesu przyznawania dofinansowania.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Rekomenduje się także ograniczenie dokumentacji, jaką wraz z wnioskiem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o </a:t>
            </a:r>
            <a:r>
              <a:rPr lang="pl-PL" sz="1600" b="1" dirty="0"/>
              <a:t>dofinansowanie musi zgromadzić pracodawca, a których zebranie może mu sprawić trudności, np. oferty i wyceny firm szkoleniowych, szczegółowy program szkolenia. Należy także przygotować materiały informacyjne, które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sposób jasny i jednoznaczny przedstawią sposób opracowania wniosku, kryteria oraz zasady udzielania wsparcia. </a:t>
            </a:r>
            <a:endParaRPr lang="pl-PL" b="1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4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Wnioskodawcy wskazują na szereg aspektów organizacyjnych utrudniających proces aplikowania: przyjmowanie wniosków wg kolejności zgłoszeń, duża liczba dokumentów, konieczność ponownego składania pełnej aplikacji w przypadku aplikowania w kolejnych latach.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wprowadzenie dostępnego dla wszystkich powiatowych urzędów pracy rejestru firm aplikujących </a:t>
            </a:r>
            <a:r>
              <a:rPr lang="pl-PL" sz="1600" b="1" dirty="0" smtClean="0"/>
              <a:t>o </a:t>
            </a:r>
            <a:r>
              <a:rPr lang="pl-PL" sz="1600" b="1" dirty="0"/>
              <a:t>środki w ramach KFS, w którym znajdowałyby się podstawowe dane o firmach i który umożliwiałby składanie aplikacji również drogą elektroniczną w określonych przedziałach czasowych. Umożliwiłoby to przeniesienie ciężaru aktywności urzędników z przyjmowania wniosków na prowadzenie konsultacji składanych wniosków.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Relatywnie najwięcej problemów z finansowaniem działań związanych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dokształcaniem mają małe podmioty. W ich przypadku występuje najwięcej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(</a:t>
            </a:r>
            <a:r>
              <a:rPr lang="pl-PL" sz="1600" dirty="0"/>
              <a:t>w porównaniu ze średnimi i dużymi firmami) ograniczeń w zakresie samodzielnego finansowania swoich potrzeb szkoleniowych.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się, aby w ramach KFS na 2017 roku była dopuszczona możliwość otrzymania dofinansowania </a:t>
            </a:r>
            <a:r>
              <a:rPr lang="pl-PL" sz="1600" b="1" dirty="0" smtClean="0"/>
              <a:t>dla jednoosobowych działalności gospodarczych. Jednocześnie </a:t>
            </a:r>
            <a:r>
              <a:rPr lang="pl-PL" sz="1600" b="1" dirty="0"/>
              <a:t>sugeruje się określenie kwoty przypadającej na jednego pracodawcę w zależności od wielkości podmiotu, przy założeniu relatywnie większego wsparcia dla mniejszych </a:t>
            </a:r>
            <a:r>
              <a:rPr lang="pl-PL" sz="1600" b="1" dirty="0" smtClean="0"/>
              <a:t>firm.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6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Pracodawcy wskazują na szereg korzyści związanych z podniesieniem kwalifikacji pracowników </a:t>
            </a:r>
            <a:r>
              <a:rPr lang="pl-PL" sz="1600" dirty="0" smtClean="0"/>
              <a:t>i </a:t>
            </a:r>
            <a:r>
              <a:rPr lang="pl-PL" sz="1600" dirty="0"/>
              <a:t>kadry zarządzającej, podniesieniem efektywności działania firm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konkurencyjności, jak również poszerzania oferty produktowo-usługowej.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zwrócenie uwagi pracodawców oraz powiatowych urzędów pracy na rzeczywiste efekty skorzystania z działań dofinansowanych z KFS. Można się to odbywać na dwa sposoby:</a:t>
            </a:r>
          </a:p>
          <a:p>
            <a:pPr lvl="0"/>
            <a:r>
              <a:rPr lang="pl-PL" sz="1600" b="1" dirty="0"/>
              <a:t>wprowadzenie do wniosku katalogu efektów, jakich pracodawcy spodziewają się w efekcie skorzystania z danego rodzaju wsparcia;</a:t>
            </a:r>
          </a:p>
          <a:p>
            <a:pPr lvl="0"/>
            <a:r>
              <a:rPr lang="pl-PL" sz="1600" b="1" dirty="0"/>
              <a:t>prowadzenie monitoringu efektów działań wspieranych w ramach KFS </a:t>
            </a:r>
            <a:r>
              <a:rPr lang="pl-PL" sz="1600" b="1" dirty="0" smtClean="0"/>
              <a:t/>
            </a:r>
            <a:br>
              <a:rPr lang="pl-PL" sz="1600" b="1" dirty="0" smtClean="0"/>
            </a:br>
            <a:r>
              <a:rPr lang="pl-PL" sz="1600" b="1" dirty="0" smtClean="0"/>
              <a:t>w </a:t>
            </a:r>
            <a:r>
              <a:rPr lang="pl-PL" sz="1600" b="1" dirty="0"/>
              <a:t>oparciu </a:t>
            </a:r>
            <a:r>
              <a:rPr lang="pl-PL" sz="1600" b="1" dirty="0" smtClean="0"/>
              <a:t>o </a:t>
            </a:r>
            <a:r>
              <a:rPr lang="pl-PL" sz="1600" b="1" dirty="0"/>
              <a:t>zestandaryzowany zestaw efektów opracowany na podstawie badań ewaluacyjnych. 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7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Podawane przez pracodawców informacje o niezaakceptowaniu przez wybrane urzędy konkretnych ofert szkoleniowych. Dodatkowo część firm jest do składania wniosków inspirowana aktywnością informacyjną i marketingową firm szkoleniowych, co może skutkować nie do końca właściwym </a:t>
            </a:r>
            <a:r>
              <a:rPr lang="pl-PL" sz="1600" dirty="0" smtClean="0"/>
              <a:t>i </a:t>
            </a:r>
            <a:r>
              <a:rPr lang="pl-PL" sz="1600" dirty="0"/>
              <a:t>zgodnym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potrzebami </a:t>
            </a:r>
            <a:r>
              <a:rPr lang="pl-PL" sz="1600" dirty="0"/>
              <a:t>firm doborem tematyki oferty szkoleń czy kursów, </a:t>
            </a:r>
            <a:r>
              <a:rPr lang="pl-PL" sz="1600" dirty="0" smtClean="0"/>
              <a:t>z których korzystają</a:t>
            </a:r>
            <a:r>
              <a:rPr lang="pl-PL" sz="1600" dirty="0"/>
              <a:t>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korzystanie przez pracodawców ze szkoleń oferowanych przez podmioty znajdujące się w rejestrze usług szkoleniowych (RIS) prowadzonego przez wojewódzki urząd pracy i które złożą oświadczenie, że nie zalegają z uiszczeniem wszelkich podatków, składek i innych obowiązujących należności.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3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8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Wskazywany przez pracodawców brak obiektywizmu oraz jednoznaczności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ocenie wniosków przez powiatowe urzędy pracy.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zaangażowanie Powiatowych Rad Rynku Pracy/Rad Zatrudnienia w opiniowanie wniosków pracodawców, które budzą największe wątpliwości. Dzięki temu nastąpi także wzmocnienie rangi PRRP w systemie dystrybucji środków </a:t>
            </a:r>
            <a:r>
              <a:rPr lang="pl-PL" sz="1600" b="1" dirty="0" smtClean="0"/>
              <a:t>z </a:t>
            </a:r>
            <a:r>
              <a:rPr lang="pl-PL" sz="1600" b="1" dirty="0"/>
              <a:t>KFS.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Wniosek nr 9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Wymieniono także niedostateczny poziom promocji możliwości skorzystania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z </a:t>
            </a:r>
            <a:r>
              <a:rPr lang="pl-PL" sz="1600" dirty="0"/>
              <a:t>dofinansowania dokształcania dla pracowników przedsiębiorstw w ramach KFS. </a:t>
            </a:r>
            <a:endParaRPr lang="pl-PL" sz="1600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b="1" dirty="0" smtClean="0"/>
              <a:t>Rekomenduje </a:t>
            </a:r>
            <a:r>
              <a:rPr lang="pl-PL" sz="1600" b="1" dirty="0"/>
              <a:t>się </a:t>
            </a:r>
            <a:r>
              <a:rPr lang="pl-PL" sz="1600" b="1" dirty="0" smtClean="0"/>
              <a:t>prowadzenie </a:t>
            </a:r>
            <a:r>
              <a:rPr lang="pl-PL" sz="1600" b="1" dirty="0"/>
              <a:t>szerszej działalności informacyjnej skierowanej do przedsiębiorstw odnośnie możliwości skorzystania ze działań finansowanych z KFS przez reprezentatywne organizacje pracodawców.</a:t>
            </a:r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Badanie opiera się na danych </a:t>
            </a:r>
            <a:r>
              <a:rPr lang="pl-PL" sz="1800" dirty="0"/>
              <a:t>ilościowych i jakościowych zebranych podczas kontaktów </a:t>
            </a:r>
            <a:r>
              <a:rPr lang="pl-PL" sz="1800" dirty="0" smtClean="0"/>
              <a:t>z:</a:t>
            </a:r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 smtClean="0"/>
              <a:t>przedstawicielami </a:t>
            </a:r>
            <a:r>
              <a:rPr lang="pl-PL" sz="1800" dirty="0"/>
              <a:t>wszystkich Powiatowych Urzędów Pracy województwa </a:t>
            </a:r>
            <a:r>
              <a:rPr lang="pl-PL" sz="1800" dirty="0" smtClean="0"/>
              <a:t>dolnośląskiego </a:t>
            </a:r>
            <a:r>
              <a:rPr lang="pl-PL" sz="1800" dirty="0"/>
              <a:t>– </a:t>
            </a:r>
            <a:r>
              <a:rPr lang="pl-PL" sz="2400" b="1" dirty="0"/>
              <a:t>zrealizowano 26 ankiety</a:t>
            </a:r>
            <a:r>
              <a:rPr lang="pl-PL" sz="1800" dirty="0" smtClean="0"/>
              <a:t>;</a:t>
            </a:r>
            <a:endParaRPr lang="pl-PL" sz="1800" dirty="0"/>
          </a:p>
          <a:p>
            <a:endParaRPr lang="pl-PL" sz="1800" dirty="0" smtClean="0"/>
          </a:p>
          <a:p>
            <a:r>
              <a:rPr lang="pl-PL" sz="1800" dirty="0" smtClean="0"/>
              <a:t>pracodawcami</a:t>
            </a:r>
            <a:r>
              <a:rPr lang="pl-PL" sz="1800" dirty="0"/>
              <a:t>, którzy w 2015 i </a:t>
            </a:r>
            <a:r>
              <a:rPr lang="pl-PL" sz="1800" dirty="0" err="1"/>
              <a:t>I</a:t>
            </a:r>
            <a:r>
              <a:rPr lang="pl-PL" sz="1800" dirty="0"/>
              <a:t> połowie 2016 roku otrzymali środki finansowe </a:t>
            </a:r>
            <a:r>
              <a:rPr lang="pl-PL" sz="1800" dirty="0" smtClean="0"/>
              <a:t>z </a:t>
            </a:r>
            <a:r>
              <a:rPr lang="pl-PL" sz="1800" dirty="0"/>
              <a:t>Krajowego Funduszu </a:t>
            </a:r>
            <a:r>
              <a:rPr lang="pl-PL" sz="1800" dirty="0" smtClean="0"/>
              <a:t>Szkoleniowego</a:t>
            </a:r>
            <a:r>
              <a:rPr lang="pl-PL" sz="1800" dirty="0"/>
              <a:t> </a:t>
            </a:r>
            <a:r>
              <a:rPr lang="pl-PL" sz="1800" dirty="0" smtClean="0"/>
              <a:t>– </a:t>
            </a:r>
            <a:r>
              <a:rPr lang="pl-PL" sz="2400" b="1" dirty="0"/>
              <a:t>zrealizowano 953 ankiety </a:t>
            </a:r>
            <a:r>
              <a:rPr lang="pl-PL" sz="1800" dirty="0"/>
              <a:t>i </a:t>
            </a:r>
            <a:r>
              <a:rPr lang="pl-PL" sz="2400" b="1" dirty="0"/>
              <a:t>26 wywiadów</a:t>
            </a:r>
            <a:r>
              <a:rPr lang="pl-PL" sz="1800" dirty="0" smtClean="0"/>
              <a:t>.</a:t>
            </a:r>
            <a:endParaRPr lang="pl-PL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smtClean="0"/>
              <a:t>Dyskusja …….</a:t>
            </a:r>
            <a:endParaRPr lang="pl-PL" b="1" dirty="0"/>
          </a:p>
        </p:txBody>
      </p:sp>
      <p:pic>
        <p:nvPicPr>
          <p:cNvPr id="5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9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6433032" y="22640"/>
            <a:ext cx="1547664" cy="576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5576" y="0"/>
            <a:ext cx="8388424" cy="634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                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944581" y="4077072"/>
            <a:ext cx="7803883" cy="1564206"/>
            <a:chOff x="827584" y="4643143"/>
            <a:chExt cx="7803883" cy="1564206"/>
          </a:xfrm>
        </p:grpSpPr>
        <p:grpSp>
          <p:nvGrpSpPr>
            <p:cNvPr id="2" name="Grupa 1"/>
            <p:cNvGrpSpPr/>
            <p:nvPr/>
          </p:nvGrpSpPr>
          <p:grpSpPr>
            <a:xfrm>
              <a:off x="1618315" y="4643143"/>
              <a:ext cx="7013152" cy="874089"/>
              <a:chOff x="1043608" y="4725142"/>
              <a:chExt cx="7013152" cy="874089"/>
            </a:xfrm>
          </p:grpSpPr>
          <p:pic>
            <p:nvPicPr>
              <p:cNvPr id="37" name="Picture 2" descr="E:\materiały wizualizacja\slajd\slajd_asm_koncowy_ofert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31" t="57251" r="21658" b="31250"/>
              <a:stretch/>
            </p:blipFill>
            <p:spPr bwMode="auto">
              <a:xfrm>
                <a:off x="1043608" y="4725142"/>
                <a:ext cx="5141425" cy="8740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Obraz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6168" y="4762658"/>
                <a:ext cx="992894" cy="709211"/>
              </a:xfrm>
              <a:prstGeom prst="rect">
                <a:avLst/>
              </a:prstGeom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4248" y="4725143"/>
                <a:ext cx="1252512" cy="761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9" name="Picture 2" descr="http://www.pliki.asm-poland.com.pl/image/innowatorwprost3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168" y="5445225"/>
              <a:ext cx="511492" cy="76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http://www.pliki.asm-poland.com.pl/image/eurosymbol4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686" y="5445224"/>
              <a:ext cx="665611" cy="762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Obraz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788" y="5493443"/>
              <a:ext cx="726121" cy="497850"/>
            </a:xfrm>
            <a:prstGeom prst="rect">
              <a:avLst/>
            </a:prstGeom>
          </p:spPr>
        </p:pic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2132" y="5497925"/>
              <a:ext cx="726121" cy="497850"/>
            </a:xfrm>
            <a:prstGeom prst="rect">
              <a:avLst/>
            </a:prstGeom>
          </p:spPr>
        </p:pic>
        <p:pic>
          <p:nvPicPr>
            <p:cNvPr id="4098" name="Picture 2" descr="E:\klasyfikacje\teraz polska\informacja prasowa\statuetka_T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675458"/>
              <a:ext cx="1008112" cy="841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E:\Loga\ASM\ASM_20lat_TP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38712"/>
            <a:ext cx="4831544" cy="9702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2852936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002D5B"/>
                </a:solidFill>
                <a:latin typeface="Calibri" panose="020F0502020204030204" pitchFamily="34" charset="0"/>
                <a:cs typeface="Sakkal Majalla" pitchFamily="2" charset="-78"/>
              </a:rPr>
              <a:t>ASM – Centrum Badań i Analiz Rynku Sp. z o.o.</a:t>
            </a:r>
          </a:p>
          <a:p>
            <a:pPr algn="ctr"/>
            <a:r>
              <a:rPr lang="pl-PL" sz="1200" dirty="0" smtClean="0">
                <a:solidFill>
                  <a:srgbClr val="002D5B"/>
                </a:solidFill>
                <a:latin typeface="Calibri" panose="020F0502020204030204" pitchFamily="34" charset="0"/>
                <a:cs typeface="Sakkal Majalla" pitchFamily="2" charset="-78"/>
              </a:rPr>
              <a:t>ul. Grunwaldzka 5, 99-301 Kutno</a:t>
            </a:r>
          </a:p>
          <a:p>
            <a:pPr algn="ctr"/>
            <a:r>
              <a:rPr lang="pl-PL" sz="1200" dirty="0">
                <a:solidFill>
                  <a:srgbClr val="002D5B"/>
                </a:solidFill>
                <a:latin typeface="Calibri" panose="020F0502020204030204" pitchFamily="34" charset="0"/>
                <a:cs typeface="Sakkal Majalla" pitchFamily="2" charset="-78"/>
              </a:rPr>
              <a:t>t</a:t>
            </a:r>
            <a:r>
              <a:rPr lang="pl-PL" sz="1200" dirty="0" smtClean="0">
                <a:solidFill>
                  <a:srgbClr val="002D5B"/>
                </a:solidFill>
                <a:latin typeface="Calibri" panose="020F0502020204030204" pitchFamily="34" charset="0"/>
                <a:cs typeface="Sakkal Majalla" pitchFamily="2" charset="-78"/>
              </a:rPr>
              <a:t>el. (24) 355 77 00, faks (24) 355 77 03</a:t>
            </a:r>
          </a:p>
          <a:p>
            <a:pPr algn="ctr"/>
            <a:r>
              <a:rPr lang="pl-PL" sz="1200" dirty="0" smtClean="0">
                <a:solidFill>
                  <a:srgbClr val="002D5B"/>
                </a:solidFill>
                <a:latin typeface="Calibri" panose="020F0502020204030204" pitchFamily="34" charset="0"/>
                <a:cs typeface="Sakkal Majalla" pitchFamily="2" charset="-78"/>
              </a:rPr>
              <a:t>e-mail: sekretariat@asm-poland.com.pl </a:t>
            </a:r>
            <a:endParaRPr lang="pl-PL" sz="1200" dirty="0">
              <a:solidFill>
                <a:srgbClr val="002D5B"/>
              </a:solidFill>
              <a:latin typeface="Calibri" panose="020F0502020204030204" pitchFamily="34" charset="0"/>
              <a:cs typeface="Sakkal Majalla" pitchFamily="2" charset="-78"/>
            </a:endParaRPr>
          </a:p>
        </p:txBody>
      </p:sp>
      <p:sp>
        <p:nvSpPr>
          <p:cNvPr id="33" name="Prostokąt 32"/>
          <p:cNvSpPr/>
          <p:nvPr/>
        </p:nvSpPr>
        <p:spPr>
          <a:xfrm>
            <a:off x="611560" y="5949280"/>
            <a:ext cx="8532439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rgbClr val="002D5B"/>
                </a:solidFill>
              </a:rPr>
              <a:t>Więcej niż agencja </a:t>
            </a:r>
            <a:r>
              <a:rPr lang="pl-PL" dirty="0" smtClean="0">
                <a:solidFill>
                  <a:srgbClr val="002D5B"/>
                </a:solidFill>
              </a:rPr>
              <a:t>badawcza</a:t>
            </a:r>
            <a:endParaRPr lang="pl-PL" sz="2400" dirty="0">
              <a:solidFill>
                <a:srgbClr val="002D5B"/>
              </a:solidFill>
            </a:endParaRPr>
          </a:p>
        </p:txBody>
      </p:sp>
      <p:cxnSp>
        <p:nvCxnSpPr>
          <p:cNvPr id="23" name="Łącznik prostoliniowy 22"/>
          <p:cNvCxnSpPr/>
          <p:nvPr/>
        </p:nvCxnSpPr>
        <p:spPr>
          <a:xfrm>
            <a:off x="1331640" y="1214467"/>
            <a:ext cx="7056784" cy="0"/>
          </a:xfrm>
          <a:prstGeom prst="line">
            <a:avLst/>
          </a:prstGeom>
          <a:ln>
            <a:solidFill>
              <a:srgbClr val="008B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611560" y="568136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altLang="pl-PL" sz="3600" b="1" dirty="0" smtClean="0">
                <a:solidFill>
                  <a:srgbClr val="008BB0"/>
                </a:solidFill>
              </a:rPr>
              <a:t>Dziękujemy za uwagę</a:t>
            </a:r>
            <a:endParaRPr lang="pl-PL" altLang="pl-PL" sz="3600" b="1" dirty="0">
              <a:solidFill>
                <a:srgbClr val="008B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52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 smtClean="0"/>
              <a:t>Wyniki badania – dane z PUP</a:t>
            </a:r>
            <a:endParaRPr lang="pl-PL" b="1" dirty="0"/>
          </a:p>
        </p:txBody>
      </p:sp>
      <p:pic>
        <p:nvPicPr>
          <p:cNvPr id="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 roku 2015 </a:t>
            </a:r>
            <a:r>
              <a:rPr lang="pl-PL" sz="1800" dirty="0" smtClean="0"/>
              <a:t>wykorzystano </a:t>
            </a:r>
            <a:r>
              <a:rPr lang="pl-PL" sz="2400" b="1" dirty="0" smtClean="0"/>
              <a:t>94</a:t>
            </a:r>
            <a:r>
              <a:rPr lang="pl-PL" sz="2400" b="1" dirty="0"/>
              <a:t>% przyznanych środków</a:t>
            </a:r>
            <a:r>
              <a:rPr lang="pl-PL" sz="1800" dirty="0"/>
              <a:t>. </a:t>
            </a:r>
            <a:endParaRPr lang="pl-PL" sz="1800" dirty="0" smtClean="0"/>
          </a:p>
          <a:p>
            <a:r>
              <a:rPr lang="pl-PL" sz="1800" dirty="0" smtClean="0"/>
              <a:t>W </a:t>
            </a:r>
            <a:r>
              <a:rPr lang="pl-PL" sz="1800" dirty="0"/>
              <a:t>latach 2015-2016 ze środków KFS w sumie skorzystało </a:t>
            </a:r>
            <a:r>
              <a:rPr lang="pl-PL" sz="2400" b="1" dirty="0"/>
              <a:t>1496</a:t>
            </a:r>
            <a:r>
              <a:rPr lang="pl-PL" sz="1800" dirty="0"/>
              <a:t> pracodawców, w roku 2015 było ich </a:t>
            </a:r>
            <a:r>
              <a:rPr lang="pl-PL" sz="1800" dirty="0" smtClean="0"/>
              <a:t>– </a:t>
            </a:r>
            <a:r>
              <a:rPr lang="pl-PL" sz="2400" b="1" dirty="0"/>
              <a:t>895</a:t>
            </a:r>
            <a:r>
              <a:rPr lang="pl-PL" sz="1800" dirty="0"/>
              <a:t>, a w 2016 dotychczas </a:t>
            </a:r>
            <a:r>
              <a:rPr lang="pl-PL" sz="2400" b="1" dirty="0"/>
              <a:t>624</a:t>
            </a:r>
            <a:r>
              <a:rPr lang="pl-PL" sz="1800" dirty="0"/>
              <a:t>. </a:t>
            </a:r>
            <a:endParaRPr lang="pl-PL" sz="1800" dirty="0" smtClean="0"/>
          </a:p>
          <a:p>
            <a:r>
              <a:rPr lang="pl-PL" sz="1800" dirty="0"/>
              <a:t>Wśród pracodawców dominowały podmioty z </a:t>
            </a:r>
            <a:r>
              <a:rPr lang="pl-PL" sz="2400" b="1" dirty="0"/>
              <a:t>sektora prywatnego</a:t>
            </a:r>
            <a:r>
              <a:rPr lang="pl-PL" sz="1800" dirty="0"/>
              <a:t>, które stanowiły ¾ całej populacji. </a:t>
            </a:r>
            <a:endParaRPr lang="pl-PL" sz="1800" dirty="0" smtClean="0"/>
          </a:p>
          <a:p>
            <a:r>
              <a:rPr lang="pl-PL" sz="1800" dirty="0"/>
              <a:t>Pod kątem wielkości pracodawców, czyli ilości zatrudnionych pracowników, należy wskazać, że blisko połowę całej populacji stanowiły </a:t>
            </a:r>
            <a:r>
              <a:rPr lang="pl-PL" sz="2400" b="1" dirty="0"/>
              <a:t>mikro firmy</a:t>
            </a:r>
            <a:r>
              <a:rPr lang="pl-PL" sz="1800" dirty="0"/>
              <a:t>. </a:t>
            </a: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/>
              <a:t>79% </a:t>
            </a:r>
            <a:r>
              <a:rPr lang="pl-PL" sz="2400" b="1" dirty="0" smtClean="0"/>
              <a:t>ubiegających </a:t>
            </a:r>
            <a:r>
              <a:rPr lang="pl-PL" sz="2400" b="1" dirty="0"/>
              <a:t>się o </a:t>
            </a:r>
            <a:r>
              <a:rPr lang="pl-PL" sz="2400" b="1" dirty="0" smtClean="0"/>
              <a:t>dofinansowanie </a:t>
            </a:r>
            <a:r>
              <a:rPr lang="pl-PL" sz="1800" dirty="0" smtClean="0"/>
              <a:t>pracodawców otrzymało ostatecznie dofinansowanie.</a:t>
            </a:r>
          </a:p>
          <a:p>
            <a:r>
              <a:rPr lang="pl-PL" sz="1800" dirty="0" smtClean="0"/>
              <a:t>Główne przyczyny nie otrzymania dofinansowania wg PUP:</a:t>
            </a:r>
          </a:p>
          <a:p>
            <a:pPr marL="0" indent="0">
              <a:buNone/>
            </a:pPr>
            <a:r>
              <a:rPr lang="pl-PL" sz="1800" dirty="0" smtClean="0"/>
              <a:t> </a:t>
            </a: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5040560" cy="2848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6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W latach 2015-2016 w działaniach finansowanych z KFS udział wzięło w sumie </a:t>
            </a:r>
            <a:r>
              <a:rPr lang="pl-PL" sz="2400" b="1" dirty="0"/>
              <a:t>10244 uczestników</a:t>
            </a:r>
            <a:r>
              <a:rPr lang="pl-PL" sz="1800" dirty="0"/>
              <a:t>. </a:t>
            </a:r>
            <a:r>
              <a:rPr lang="pl-PL" sz="1800" dirty="0" smtClean="0"/>
              <a:t>W </a:t>
            </a:r>
            <a:r>
              <a:rPr lang="pl-PL" sz="1800" dirty="0"/>
              <a:t>roku 2015 było to </a:t>
            </a:r>
            <a:r>
              <a:rPr lang="pl-PL" sz="2400" b="1" dirty="0"/>
              <a:t>5709</a:t>
            </a:r>
            <a:r>
              <a:rPr lang="pl-PL" sz="1800" dirty="0"/>
              <a:t> osób, a w pierwszej połowie 2016 roku </a:t>
            </a:r>
            <a:r>
              <a:rPr lang="pl-PL" sz="2400" b="1" dirty="0"/>
              <a:t>4535</a:t>
            </a:r>
            <a:r>
              <a:rPr lang="pl-PL" sz="1800" dirty="0"/>
              <a:t> osób. </a:t>
            </a:r>
            <a:endParaRPr lang="pl-PL" sz="1800" dirty="0" smtClean="0"/>
          </a:p>
          <a:p>
            <a:r>
              <a:rPr lang="pl-PL" sz="1800" dirty="0"/>
              <a:t>W populacji uczestników wsparcia KFS </a:t>
            </a:r>
            <a:r>
              <a:rPr lang="pl-PL" sz="2400" b="1" dirty="0"/>
              <a:t>dominowały kobiety</a:t>
            </a:r>
            <a:r>
              <a:rPr lang="pl-PL" sz="1800" dirty="0"/>
              <a:t>, które stanowiły ponad 60% </a:t>
            </a:r>
            <a:r>
              <a:rPr lang="pl-PL" sz="1800" dirty="0" smtClean="0"/>
              <a:t>osób (zarówno w 2015 jak i 2016 roku). </a:t>
            </a:r>
          </a:p>
          <a:p>
            <a:r>
              <a:rPr lang="pl-PL" sz="1800" dirty="0" smtClean="0"/>
              <a:t>W roku 2016 wśród uczestników dominowały </a:t>
            </a:r>
            <a:r>
              <a:rPr lang="pl-PL" sz="1800" dirty="0" smtClean="0"/>
              <a:t>osoby </a:t>
            </a:r>
            <a:r>
              <a:rPr lang="pl-PL" sz="1800" dirty="0"/>
              <a:t>w wieku </a:t>
            </a:r>
            <a:r>
              <a:rPr lang="pl-PL" sz="2400" b="1" dirty="0"/>
              <a:t>45+ </a:t>
            </a:r>
            <a:r>
              <a:rPr lang="pl-PL" sz="1800" dirty="0"/>
              <a:t>i</a:t>
            </a:r>
            <a:r>
              <a:rPr lang="pl-PL" sz="2400" b="1" dirty="0"/>
              <a:t> 35-44 </a:t>
            </a:r>
            <a:r>
              <a:rPr lang="pl-PL" sz="2400" b="1" dirty="0"/>
              <a:t>lata.</a:t>
            </a:r>
          </a:p>
          <a:p>
            <a:r>
              <a:rPr lang="pl-PL" sz="1800" dirty="0"/>
              <a:t>Pod kątem wykształcenia uczestników należy wskazać, że dominowały wśród nich dwie grupy: osoby z wykształceniem </a:t>
            </a:r>
            <a:r>
              <a:rPr lang="pl-PL" sz="2400" b="1" dirty="0"/>
              <a:t>wyższym</a:t>
            </a:r>
            <a:r>
              <a:rPr lang="pl-PL" sz="1800" dirty="0"/>
              <a:t> oraz </a:t>
            </a:r>
            <a:r>
              <a:rPr lang="pl-PL" sz="2400" b="1" dirty="0"/>
              <a:t>policealnym</a:t>
            </a:r>
            <a:r>
              <a:rPr lang="pl-PL" sz="1800" dirty="0"/>
              <a:t>. </a:t>
            </a: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7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Wśród napotkanych trudności urzędnicy PUP wymienili </a:t>
            </a:r>
            <a:r>
              <a:rPr lang="pl-PL" sz="1800" dirty="0" smtClean="0"/>
              <a:t>przede </a:t>
            </a:r>
            <a:r>
              <a:rPr lang="pl-PL" sz="1800" dirty="0"/>
              <a:t>wszystkim </a:t>
            </a:r>
            <a:r>
              <a:rPr lang="pl-PL" sz="2400" b="1" dirty="0"/>
              <a:t>proces oceny formalnej i merytorycznej </a:t>
            </a:r>
            <a:r>
              <a:rPr lang="pl-PL" sz="1800" dirty="0"/>
              <a:t>wniosków o dofinansowanie (75%), </a:t>
            </a:r>
            <a:r>
              <a:rPr lang="pl-PL" sz="2400" b="1" dirty="0"/>
              <a:t>weryfikację spełniania kryteriów </a:t>
            </a:r>
            <a:r>
              <a:rPr lang="pl-PL" sz="1800" dirty="0"/>
              <a:t>przez pracodawców lub pracowników (58,3%) czy </a:t>
            </a:r>
            <a:r>
              <a:rPr lang="pl-PL" sz="2400" b="1" dirty="0"/>
              <a:t>przygotowanie wzorów dokumentów</a:t>
            </a:r>
            <a:r>
              <a:rPr lang="pl-PL" sz="1800" dirty="0"/>
              <a:t> związanych z </a:t>
            </a:r>
            <a:r>
              <a:rPr lang="pl-PL" sz="1800" dirty="0" smtClean="0"/>
              <a:t>realizacją </a:t>
            </a:r>
            <a:r>
              <a:rPr lang="pl-PL" sz="1800" dirty="0"/>
              <a:t>KFS (41,7%). </a:t>
            </a:r>
            <a:endParaRPr lang="pl-PL" sz="1800" dirty="0" smtClean="0"/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1800" dirty="0" smtClean="0"/>
              <a:t>Ponadto urzędnicy </a:t>
            </a:r>
            <a:r>
              <a:rPr lang="pl-PL" sz="1800" dirty="0"/>
              <a:t>trudności napotkali także w związku z promocją funduszu, oceną efektywności KFS, prowadzeniem poradnictwa dla wnioskodawców, rekrutacją wnioskodawców. </a:t>
            </a: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/>
              <a:t>Wśród propozycji usprawnień obsługi KFS urzędnicy PUP wymienili:</a:t>
            </a:r>
          </a:p>
          <a:p>
            <a:pPr lvl="2">
              <a:buFontTx/>
              <a:buChar char="-"/>
            </a:pPr>
            <a:r>
              <a:rPr lang="pl-PL" b="1" dirty="0" smtClean="0"/>
              <a:t>konieczność </a:t>
            </a:r>
            <a:r>
              <a:rPr lang="pl-PL" b="1" dirty="0"/>
              <a:t>zwiększenia ilości </a:t>
            </a:r>
            <a:r>
              <a:rPr lang="pl-PL" b="1" dirty="0"/>
              <a:t>pracowników w </a:t>
            </a:r>
            <a:r>
              <a:rPr lang="pl-PL" b="1" dirty="0"/>
              <a:t>urzędach, którzy obsługują </a:t>
            </a:r>
            <a:r>
              <a:rPr lang="pl-PL" b="1" dirty="0" smtClean="0"/>
              <a:t>KFS;</a:t>
            </a:r>
          </a:p>
          <a:p>
            <a:pPr lvl="2">
              <a:buFontTx/>
              <a:buChar char="-"/>
            </a:pPr>
            <a:r>
              <a:rPr lang="pl-PL" b="1" dirty="0"/>
              <a:t>konieczność wyszkolenia pracowników PUP w związku z wytycznymi i procedurami </a:t>
            </a:r>
            <a:r>
              <a:rPr lang="pl-PL" b="1" dirty="0" smtClean="0"/>
              <a:t>KFS;</a:t>
            </a:r>
          </a:p>
          <a:p>
            <a:pPr lvl="2">
              <a:buFontTx/>
              <a:buChar char="-"/>
            </a:pPr>
            <a:r>
              <a:rPr lang="pl-PL" b="1" dirty="0" smtClean="0"/>
              <a:t> konieczność wydzielenia </a:t>
            </a:r>
            <a:r>
              <a:rPr lang="pl-PL" b="1" dirty="0"/>
              <a:t>w urzędach osobnych działów, które dedykowane są </a:t>
            </a:r>
            <a:r>
              <a:rPr lang="pl-PL" b="1" dirty="0" smtClean="0"/>
              <a:t>funduszowi.</a:t>
            </a:r>
          </a:p>
          <a:p>
            <a:pPr lvl="2">
              <a:buFontTx/>
              <a:buChar char="-"/>
            </a:pPr>
            <a:endParaRPr lang="pl-PL" b="1" dirty="0" smtClean="0"/>
          </a:p>
          <a:p>
            <a:pPr marL="342900" lvl="2" indent="-342900"/>
            <a:r>
              <a:rPr lang="pl-PL" sz="1800" dirty="0" smtClean="0"/>
              <a:t>Wymieniono także propozycję:</a:t>
            </a:r>
          </a:p>
          <a:p>
            <a:pPr lvl="2">
              <a:buFontTx/>
              <a:buChar char="-"/>
            </a:pPr>
            <a:r>
              <a:rPr lang="pl-PL" b="1" dirty="0"/>
              <a:t>m</a:t>
            </a:r>
            <a:r>
              <a:rPr lang="pl-PL" b="1" dirty="0" smtClean="0"/>
              <a:t>ożliwości </a:t>
            </a:r>
            <a:r>
              <a:rPr lang="pl-PL" b="1" dirty="0"/>
              <a:t>otrzymania dofinansowania dla firm </a:t>
            </a:r>
            <a:r>
              <a:rPr lang="pl-PL" b="1" dirty="0" smtClean="0"/>
              <a:t>jednoosobowych.</a:t>
            </a:r>
            <a:endParaRPr lang="pl-PL" b="1" dirty="0"/>
          </a:p>
          <a:p>
            <a:pPr marL="342900" lvl="2" indent="-342900"/>
            <a:endParaRPr lang="pl-PL" sz="1800" dirty="0"/>
          </a:p>
          <a:p>
            <a:pPr lvl="2">
              <a:buFontTx/>
              <a:buChar char="-"/>
            </a:pPr>
            <a:endParaRPr lang="pl-PL" sz="2400" b="1" dirty="0"/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3074" name="Obraz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269582"/>
            <a:ext cx="19431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Obraz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17232"/>
            <a:ext cx="1895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           </a:t>
            </a: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1205</Words>
  <Application>Microsoft Office PowerPoint</Application>
  <PresentationFormat>Pokaz na ekranie (4:3)</PresentationFormat>
  <Paragraphs>144</Paragraphs>
  <Slides>31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2" baseType="lpstr">
      <vt:lpstr>Motyw pakietu Office</vt:lpstr>
      <vt:lpstr>     Badanie efektywności wsparcia finansowanego z Krajowego Funduszu Szkoleniowego (KFS) w roku 2015 i I połowy roku 2016 w województwie dolnośląskim   „Badanie jest współfinansowane ze środków Funduszu Pracy  w ramach Krajowego Funduszu Szkoleniowego”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</vt:lpstr>
      <vt:lpstr>Prezentacja programu PowerPoint</vt:lpstr>
      <vt:lpstr>Wniosek nr 1</vt:lpstr>
      <vt:lpstr>Wniosek nr 2</vt:lpstr>
      <vt:lpstr>Wniosek nr 3</vt:lpstr>
      <vt:lpstr>Wniosek nr 4</vt:lpstr>
      <vt:lpstr>Wniosek nr 5</vt:lpstr>
      <vt:lpstr>Wniosek nr 6</vt:lpstr>
      <vt:lpstr>Wniosek nr 7</vt:lpstr>
      <vt:lpstr>Wniosek nr 8</vt:lpstr>
      <vt:lpstr>Wniosek nr 9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M. Skonieczna</dc:creator>
  <cp:lastModifiedBy>Artur Janiszewski</cp:lastModifiedBy>
  <cp:revision>777</cp:revision>
  <dcterms:created xsi:type="dcterms:W3CDTF">2014-05-19T11:34:49Z</dcterms:created>
  <dcterms:modified xsi:type="dcterms:W3CDTF">2016-10-31T14:12:05Z</dcterms:modified>
</cp:coreProperties>
</file>